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2" r:id="rId4"/>
    <p:sldId id="273" r:id="rId5"/>
    <p:sldId id="274" r:id="rId6"/>
    <p:sldId id="262" r:id="rId7"/>
    <p:sldId id="263" r:id="rId8"/>
    <p:sldId id="258" r:id="rId9"/>
    <p:sldId id="264" r:id="rId10"/>
    <p:sldId id="265" r:id="rId11"/>
    <p:sldId id="266" r:id="rId12"/>
    <p:sldId id="267" r:id="rId13"/>
    <p:sldId id="269" r:id="rId14"/>
    <p:sldId id="268"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8" d="100"/>
          <a:sy n="38" d="100"/>
        </p:scale>
        <p:origin x="-14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EF0460-C8BA-48BB-A98E-7AD2AD074617}" type="datetimeFigureOut">
              <a:rPr lang="en-US" smtClean="0"/>
              <a:pPr/>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0C373-C30E-403A-960E-7F20DE9F9BD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EF0460-C8BA-48BB-A98E-7AD2AD074617}" type="datetimeFigureOut">
              <a:rPr lang="en-US" smtClean="0"/>
              <a:pPr/>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0C373-C30E-403A-960E-7F20DE9F9BD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EF0460-C8BA-48BB-A98E-7AD2AD074617}" type="datetimeFigureOut">
              <a:rPr lang="en-US" smtClean="0"/>
              <a:pPr/>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0C373-C30E-403A-960E-7F20DE9F9BD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EF0460-C8BA-48BB-A98E-7AD2AD074617}" type="datetimeFigureOut">
              <a:rPr lang="en-US" smtClean="0"/>
              <a:pPr/>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0C373-C30E-403A-960E-7F20DE9F9BD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EF0460-C8BA-48BB-A98E-7AD2AD074617}" type="datetimeFigureOut">
              <a:rPr lang="en-US" smtClean="0"/>
              <a:pPr/>
              <a:t>4/10/2018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40C373-C30E-403A-960E-7F20DE9F9BD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EF0460-C8BA-48BB-A98E-7AD2AD074617}" type="datetimeFigureOut">
              <a:rPr lang="en-US" smtClean="0"/>
              <a:pPr/>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40C373-C30E-403A-960E-7F20DE9F9BD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EF0460-C8BA-48BB-A98E-7AD2AD074617}" type="datetimeFigureOut">
              <a:rPr lang="en-US" smtClean="0"/>
              <a:pPr/>
              <a:t>4/10/2018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40C373-C30E-403A-960E-7F20DE9F9B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EF0460-C8BA-48BB-A98E-7AD2AD074617}" type="datetimeFigureOut">
              <a:rPr lang="en-US" smtClean="0"/>
              <a:pPr/>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0C373-C30E-403A-960E-7F20DE9F9BD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EF0460-C8BA-48BB-A98E-7AD2AD074617}" type="datetimeFigureOut">
              <a:rPr lang="en-US" smtClean="0"/>
              <a:pPr/>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0C373-C30E-403A-960E-7F20DE9F9BD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EF0460-C8BA-48BB-A98E-7AD2AD074617}" type="datetimeFigureOut">
              <a:rPr lang="en-US" smtClean="0"/>
              <a:pPr/>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0C373-C30E-403A-960E-7F20DE9F9B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EF0460-C8BA-48BB-A98E-7AD2AD074617}" type="datetimeFigureOut">
              <a:rPr lang="en-US" smtClean="0"/>
              <a:pPr/>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0C373-C30E-403A-960E-7F20DE9F9B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EF0460-C8BA-48BB-A98E-7AD2AD074617}" type="datetimeFigureOut">
              <a:rPr lang="en-US" smtClean="0"/>
              <a:pPr/>
              <a:t>4/10/2018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0C373-C30E-403A-960E-7F20DE9F9BD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130425"/>
            <a:ext cx="8382000" cy="1470025"/>
          </a:xfrm>
        </p:spPr>
        <p:txBody>
          <a:bodyPr/>
          <a:lstStyle/>
          <a:p>
            <a:r>
              <a:rPr lang="en-US" dirty="0" smtClean="0"/>
              <a:t>Rights Based Contraceptive Services</a:t>
            </a:r>
            <a:br>
              <a:rPr lang="en-US" dirty="0" smtClean="0"/>
            </a:br>
            <a:r>
              <a:rPr lang="en-US" dirty="0" smtClean="0"/>
              <a:t>WHO and GOI standards  </a:t>
            </a:r>
            <a:endParaRPr lang="en-US" dirty="0"/>
          </a:p>
        </p:txBody>
      </p:sp>
      <p:sp>
        <p:nvSpPr>
          <p:cNvPr id="3" name="Subtitle 2"/>
          <p:cNvSpPr>
            <a:spLocks noGrp="1"/>
          </p:cNvSpPr>
          <p:nvPr>
            <p:ph type="subTitle" idx="1"/>
          </p:nvPr>
        </p:nvSpPr>
        <p:spPr/>
        <p:txBody>
          <a:bodyPr/>
          <a:lstStyle/>
          <a:p>
            <a:r>
              <a:rPr lang="en-US" dirty="0" err="1" smtClean="0"/>
              <a:t>Renu</a:t>
            </a:r>
            <a:r>
              <a:rPr lang="en-US" dirty="0" smtClean="0"/>
              <a:t> </a:t>
            </a:r>
            <a:r>
              <a:rPr lang="en-US" dirty="0" err="1" smtClean="0"/>
              <a:t>Khanna</a:t>
            </a:r>
            <a:endParaRPr lang="en-US" dirty="0" smtClean="0"/>
          </a:p>
          <a:p>
            <a:r>
              <a:rPr lang="en-US" dirty="0" smtClean="0"/>
              <a:t>SAHAJ</a:t>
            </a:r>
          </a:p>
          <a:p>
            <a:r>
              <a:rPr lang="en-US" dirty="0" smtClean="0"/>
              <a:t>April 10 2018</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Gender issues in ‘Family Planning’ </a:t>
            </a:r>
            <a:r>
              <a:rPr lang="en-US" dirty="0" err="1" smtClean="0"/>
              <a:t>Programmes</a:t>
            </a:r>
            <a:r>
              <a:rPr lang="en-US" dirty="0" smtClean="0"/>
              <a:t>?</a:t>
            </a:r>
            <a:endParaRPr lang="en-IN" dirty="0"/>
          </a:p>
        </p:txBody>
      </p:sp>
      <p:sp>
        <p:nvSpPr>
          <p:cNvPr id="3" name="Content Placeholder 2"/>
          <p:cNvSpPr>
            <a:spLocks noGrp="1"/>
          </p:cNvSpPr>
          <p:nvPr>
            <p:ph idx="1"/>
          </p:nvPr>
        </p:nvSpPr>
        <p:spPr/>
        <p:txBody>
          <a:bodyPr/>
          <a:lstStyle/>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p:txBody>
          <a:bodyPr/>
          <a:lstStyle/>
          <a:p>
            <a:pPr eaLnBrk="1" hangingPunct="1"/>
            <a:r>
              <a:rPr lang="en-US" smtClean="0"/>
              <a:t>Family Planning (?)</a:t>
            </a:r>
          </a:p>
        </p:txBody>
      </p:sp>
      <p:sp>
        <p:nvSpPr>
          <p:cNvPr id="3075" name="Rectangle 5"/>
          <p:cNvSpPr>
            <a:spLocks noGrp="1" noChangeArrowheads="1"/>
          </p:cNvSpPr>
          <p:nvPr>
            <p:ph type="body" sz="half" idx="1"/>
          </p:nvPr>
        </p:nvSpPr>
        <p:spPr/>
        <p:txBody>
          <a:bodyPr/>
          <a:lstStyle/>
          <a:p>
            <a:pPr eaLnBrk="1" hangingPunct="1">
              <a:lnSpc>
                <a:spcPct val="90000"/>
              </a:lnSpc>
            </a:pPr>
            <a:r>
              <a:rPr lang="en-US" sz="2400" dirty="0" smtClean="0"/>
              <a:t>About 1/3 of all pregnancies are believed to be unwanted or mistimed</a:t>
            </a:r>
          </a:p>
          <a:p>
            <a:pPr eaLnBrk="1" hangingPunct="1">
              <a:lnSpc>
                <a:spcPct val="90000"/>
              </a:lnSpc>
            </a:pPr>
            <a:r>
              <a:rPr lang="en-US" sz="2400" dirty="0" smtClean="0"/>
              <a:t>TFR would fall by nearly one child per woman if women had their desired family size</a:t>
            </a:r>
          </a:p>
          <a:p>
            <a:pPr eaLnBrk="1" hangingPunct="1">
              <a:lnSpc>
                <a:spcPct val="90000"/>
              </a:lnSpc>
            </a:pPr>
            <a:r>
              <a:rPr lang="en-US" sz="2400" dirty="0" smtClean="0"/>
              <a:t>Of </a:t>
            </a:r>
            <a:r>
              <a:rPr lang="en-US" sz="2400" dirty="0" smtClean="0"/>
              <a:t> 63%  practicing  modern contraception</a:t>
            </a:r>
            <a:r>
              <a:rPr lang="en-US" sz="2400" dirty="0" smtClean="0"/>
              <a:t>, less than 1/3 use a male method or male cooperation</a:t>
            </a:r>
          </a:p>
        </p:txBody>
      </p:sp>
      <p:sp>
        <p:nvSpPr>
          <p:cNvPr id="3076" name="Rectangle 6"/>
          <p:cNvSpPr>
            <a:spLocks noGrp="1" noChangeArrowheads="1"/>
          </p:cNvSpPr>
          <p:nvPr>
            <p:ph type="body" sz="half" idx="2"/>
          </p:nvPr>
        </p:nvSpPr>
        <p:spPr/>
        <p:txBody>
          <a:bodyPr/>
          <a:lstStyle/>
          <a:p>
            <a:pPr eaLnBrk="1" hangingPunct="1">
              <a:lnSpc>
                <a:spcPct val="90000"/>
              </a:lnSpc>
            </a:pPr>
            <a:r>
              <a:rPr lang="en-US" sz="2400" smtClean="0"/>
              <a:t>Gender norms</a:t>
            </a:r>
          </a:p>
          <a:p>
            <a:pPr eaLnBrk="1" hangingPunct="1">
              <a:lnSpc>
                <a:spcPct val="90000"/>
              </a:lnSpc>
            </a:pPr>
            <a:r>
              <a:rPr lang="en-US" sz="2400" smtClean="0"/>
              <a:t>Women have no decision making or control</a:t>
            </a:r>
          </a:p>
          <a:p>
            <a:pPr eaLnBrk="1" hangingPunct="1">
              <a:lnSpc>
                <a:spcPct val="90000"/>
              </a:lnSpc>
            </a:pPr>
            <a:r>
              <a:rPr lang="en-US" sz="2400" smtClean="0"/>
              <a:t>Men’s sexual pleasure and prowess of prime importance – rejection of male methods</a:t>
            </a:r>
          </a:p>
          <a:p>
            <a:pPr eaLnBrk="1" hangingPunct="1">
              <a:lnSpc>
                <a:spcPct val="90000"/>
              </a:lnSpc>
            </a:pPr>
            <a:r>
              <a:rPr lang="en-US" sz="2400" smtClean="0"/>
              <a:t>Availability of contraceptives to those not married, or in reproductive age group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QUIZ/DEBATE</a:t>
            </a:r>
            <a:endParaRPr lang="en-IN" dirty="0"/>
          </a:p>
        </p:txBody>
      </p:sp>
      <p:sp>
        <p:nvSpPr>
          <p:cNvPr id="3" name="Content Placeholder 2"/>
          <p:cNvSpPr>
            <a:spLocks noGrp="1"/>
          </p:cNvSpPr>
          <p:nvPr>
            <p:ph idx="1"/>
          </p:nvPr>
        </p:nvSpPr>
        <p:spPr/>
        <p:txBody>
          <a:bodyPr/>
          <a:lstStyle/>
          <a:p>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processes around FP</a:t>
            </a:r>
            <a:endParaRPr lang="en-US" dirty="0"/>
          </a:p>
        </p:txBody>
      </p:sp>
      <p:sp>
        <p:nvSpPr>
          <p:cNvPr id="3" name="Content Placeholder 2"/>
          <p:cNvSpPr>
            <a:spLocks noGrp="1"/>
          </p:cNvSpPr>
          <p:nvPr>
            <p:ph idx="1"/>
          </p:nvPr>
        </p:nvSpPr>
        <p:spPr/>
        <p:txBody>
          <a:bodyPr/>
          <a:lstStyle/>
          <a:p>
            <a:r>
              <a:rPr lang="en-US" dirty="0" smtClean="0"/>
              <a:t>London Summit on Contraceptives – Bill and Melinda Gates and UK Govt. in July 2012 - Family Planning 2020  (FP 2020). </a:t>
            </a:r>
          </a:p>
          <a:p>
            <a:r>
              <a:rPr lang="en-US" dirty="0" smtClean="0"/>
              <a:t>WHO  - </a:t>
            </a:r>
            <a:r>
              <a:rPr lang="en-GB" i="1" dirty="0" smtClean="0"/>
              <a:t>Ensuring human rights in the provision of contraceptive information and services: Guidance and recommendations</a:t>
            </a:r>
            <a:r>
              <a:rPr lang="en-GB" dirty="0" smtClean="0"/>
              <a:t>. Geneva, WHO, 2014.</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ICPD 1994: Reproductive Health</a:t>
            </a:r>
            <a:endParaRPr lang="en-IN" dirty="0"/>
          </a:p>
        </p:txBody>
      </p:sp>
      <p:sp>
        <p:nvSpPr>
          <p:cNvPr id="3" name="Content Placeholder 2"/>
          <p:cNvSpPr>
            <a:spLocks noGrp="1"/>
          </p:cNvSpPr>
          <p:nvPr>
            <p:ph idx="1"/>
          </p:nvPr>
        </p:nvSpPr>
        <p:spPr/>
        <p:txBody>
          <a:bodyPr>
            <a:normAutofit fontScale="92500" lnSpcReduction="10000"/>
          </a:bodyPr>
          <a:lstStyle/>
          <a:p>
            <a:r>
              <a:rPr lang="en-IN" dirty="0" smtClean="0"/>
              <a:t>“a state of complete physical, mental and social well-being, and not merely the absence of disease or infirmity, in all matters relating to the reproductive system and to its functions and processes” (1, Paragraph 7.2). </a:t>
            </a:r>
          </a:p>
          <a:p>
            <a:r>
              <a:rPr lang="en-IN" dirty="0" smtClean="0"/>
              <a:t>The Programme of Action also includes sexual health, “the purpose of which is the enhancement of life and personal relations, and not merely counselling and care related to reproduction and sexually transmitted diseases.”</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Reproductive Rights </a:t>
            </a:r>
            <a:endParaRPr lang="en-IN" dirty="0"/>
          </a:p>
        </p:txBody>
      </p:sp>
      <p:sp>
        <p:nvSpPr>
          <p:cNvPr id="3" name="Content Placeholder 2"/>
          <p:cNvSpPr>
            <a:spLocks noGrp="1"/>
          </p:cNvSpPr>
          <p:nvPr>
            <p:ph idx="1"/>
          </p:nvPr>
        </p:nvSpPr>
        <p:spPr/>
        <p:txBody>
          <a:bodyPr>
            <a:normAutofit fontScale="85000" lnSpcReduction="20000"/>
          </a:bodyPr>
          <a:lstStyle/>
          <a:p>
            <a:r>
              <a:rPr lang="en-IN" dirty="0" smtClean="0"/>
              <a:t>embrace certain human rights  already recognized in national laws, international human rights documents and other consensus documents. </a:t>
            </a:r>
          </a:p>
          <a:p>
            <a:r>
              <a:rPr lang="en-IN" dirty="0" smtClean="0"/>
              <a:t>basic right of all couples and individuals to decide freely and responsibly the number, spacing and timing of their children and to have the information and means to do so, and the right to attain the highest standard of sexual and reproductive health. </a:t>
            </a:r>
          </a:p>
          <a:p>
            <a:r>
              <a:rPr lang="en-IN" dirty="0" smtClean="0"/>
              <a:t>also includes  right to make decisions concerning reproduction free of discrimination, coercion and violence, as expressed in human rights documents ( Paragraph 7.3). </a:t>
            </a: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4000" b="1" dirty="0" smtClean="0"/>
              <a:t>WHO Principles and Recommendations for contraceptive information and services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Principles</a:t>
            </a:r>
          </a:p>
          <a:p>
            <a:pPr lvl="1"/>
            <a:r>
              <a:rPr lang="en-US" dirty="0" smtClean="0"/>
              <a:t>Non discrimination</a:t>
            </a:r>
          </a:p>
          <a:p>
            <a:pPr lvl="1"/>
            <a:r>
              <a:rPr lang="en-US" dirty="0" smtClean="0"/>
              <a:t>Availability</a:t>
            </a:r>
          </a:p>
          <a:p>
            <a:pPr lvl="1"/>
            <a:r>
              <a:rPr lang="en-US" dirty="0" smtClean="0"/>
              <a:t>Accessibility</a:t>
            </a:r>
          </a:p>
          <a:p>
            <a:pPr lvl="1"/>
            <a:r>
              <a:rPr lang="en-US" dirty="0" smtClean="0"/>
              <a:t>Acceptability</a:t>
            </a:r>
          </a:p>
          <a:p>
            <a:pPr lvl="1"/>
            <a:r>
              <a:rPr lang="en-US" dirty="0" smtClean="0"/>
              <a:t>Quality</a:t>
            </a:r>
          </a:p>
          <a:p>
            <a:pPr lvl="1"/>
            <a:r>
              <a:rPr lang="en-US" dirty="0" smtClean="0"/>
              <a:t>Informed decision making</a:t>
            </a:r>
          </a:p>
          <a:p>
            <a:pPr lvl="1"/>
            <a:r>
              <a:rPr lang="en-US" dirty="0" smtClean="0"/>
              <a:t>Privacy and confidentiality</a:t>
            </a:r>
          </a:p>
          <a:p>
            <a:pPr lvl="1"/>
            <a:r>
              <a:rPr lang="en-US" dirty="0" smtClean="0"/>
              <a:t>Participation</a:t>
            </a:r>
          </a:p>
          <a:p>
            <a:pPr lvl="1"/>
            <a:r>
              <a:rPr lang="en-US" dirty="0" smtClean="0"/>
              <a:t>Accountability</a:t>
            </a:r>
          </a:p>
          <a:p>
            <a:r>
              <a:rPr lang="en-US" dirty="0" smtClean="0"/>
              <a:t>24 Recommendations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Commitments and Standards: India</a:t>
            </a:r>
            <a:endParaRPr lang="en-IN" dirty="0"/>
          </a:p>
        </p:txBody>
      </p:sp>
      <p:sp>
        <p:nvSpPr>
          <p:cNvPr id="3" name="Content Placeholder 2"/>
          <p:cNvSpPr>
            <a:spLocks noGrp="1"/>
          </p:cNvSpPr>
          <p:nvPr>
            <p:ph idx="1"/>
          </p:nvPr>
        </p:nvSpPr>
        <p:spPr/>
        <p:txBody>
          <a:bodyPr>
            <a:normAutofit/>
          </a:bodyPr>
          <a:lstStyle/>
          <a:p>
            <a:r>
              <a:rPr lang="en-US" dirty="0" smtClean="0"/>
              <a:t>Constitution of India: Right to equality, life, non discrimination etc</a:t>
            </a:r>
          </a:p>
          <a:p>
            <a:r>
              <a:rPr lang="en-US" dirty="0" smtClean="0"/>
              <a:t>Legal frameworks, judgments and rulings</a:t>
            </a:r>
          </a:p>
          <a:p>
            <a:r>
              <a:rPr lang="en-US" dirty="0" smtClean="0"/>
              <a:t>Policies and </a:t>
            </a:r>
            <a:r>
              <a:rPr lang="en-US" dirty="0" err="1" smtClean="0"/>
              <a:t>Programmes</a:t>
            </a:r>
            <a:r>
              <a:rPr lang="en-US" dirty="0" smtClean="0"/>
              <a:t>: National Population Policy, Youth Policy, NHM, RMNCH +A etc.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Ministry of Health and Family Welfare Manuals- few examples</a:t>
            </a:r>
            <a:endParaRPr lang="en-IN" dirty="0"/>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en-IN" dirty="0" smtClean="0"/>
              <a:t>IUCD Reference Manual for Medical Officers (July 2007),  </a:t>
            </a:r>
          </a:p>
          <a:p>
            <a:r>
              <a:rPr lang="en-IN" dirty="0" smtClean="0"/>
              <a:t>Guidelines for Administration of Emergency Contraceptive Pills by Health Care Providers  (November 2008), </a:t>
            </a:r>
          </a:p>
          <a:p>
            <a:r>
              <a:rPr lang="en-IN" dirty="0" smtClean="0"/>
              <a:t>IUCD Reference Manual for Medical Officers (July 2007),</a:t>
            </a:r>
          </a:p>
          <a:p>
            <a:r>
              <a:rPr lang="en-IN" dirty="0" smtClean="0"/>
              <a:t>Comprehensive Abortion Care: Training and Service Delivery Guidelines (2010),   </a:t>
            </a:r>
          </a:p>
          <a:p>
            <a:r>
              <a:rPr lang="en-IN" dirty="0" smtClean="0"/>
              <a:t>Quality Assurance Manual  for Sterilisation Services  (2006, updated in 2014)  etc.</a:t>
            </a:r>
          </a:p>
          <a:p>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Supreme Court Judgment 2016</a:t>
            </a:r>
            <a:endParaRPr lang="en-IN" dirty="0"/>
          </a:p>
        </p:txBody>
      </p:sp>
      <p:sp>
        <p:nvSpPr>
          <p:cNvPr id="3" name="Content Placeholder 2"/>
          <p:cNvSpPr>
            <a:spLocks noGrp="1"/>
          </p:cNvSpPr>
          <p:nvPr>
            <p:ph idx="1"/>
          </p:nvPr>
        </p:nvSpPr>
        <p:spPr/>
        <p:txBody>
          <a:bodyPr/>
          <a:lstStyle/>
          <a:p>
            <a:r>
              <a:rPr lang="en-US" dirty="0" smtClean="0"/>
              <a:t>No </a:t>
            </a:r>
            <a:r>
              <a:rPr lang="en-US" dirty="0" err="1" smtClean="0"/>
              <a:t>sterilisation</a:t>
            </a:r>
            <a:r>
              <a:rPr lang="en-US" dirty="0" smtClean="0"/>
              <a:t> camps </a:t>
            </a:r>
          </a:p>
          <a:p>
            <a:r>
              <a:rPr lang="en-US" dirty="0" smtClean="0"/>
              <a:t>Activate Quality Assurance Committees</a:t>
            </a:r>
          </a:p>
          <a:p>
            <a:r>
              <a:rPr lang="en-IN" dirty="0" smtClean="0"/>
              <a:t>Publish audit reports of deaths following sterilisation</a:t>
            </a:r>
          </a:p>
          <a:p>
            <a:r>
              <a:rPr lang="en-IN" dirty="0" smtClean="0"/>
              <a:t>Publish status of claims filed under the Family Planning Indemnity Scheme. </a:t>
            </a: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Study on Quality of </a:t>
            </a:r>
            <a:r>
              <a:rPr lang="en-US" sz="3600" dirty="0" err="1" smtClean="0"/>
              <a:t>sterilisation</a:t>
            </a:r>
            <a:r>
              <a:rPr lang="en-US" sz="3600" dirty="0" smtClean="0"/>
              <a:t> services in Maharashtra (GOM and  UNFPA)</a:t>
            </a:r>
            <a:endParaRPr lang="en-IN" sz="3600"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US" dirty="0" smtClean="0"/>
              <a:t>24 public health facilities (PHCs, RHs, SDHs and Municipal Hospitals)  across 13 districts</a:t>
            </a:r>
          </a:p>
          <a:p>
            <a:r>
              <a:rPr lang="en-US" dirty="0" smtClean="0"/>
              <a:t>Infrastructure  and functional equipment is adequate – but stray dogs in 25% facilities</a:t>
            </a:r>
          </a:p>
          <a:p>
            <a:r>
              <a:rPr lang="en-US" dirty="0" smtClean="0"/>
              <a:t>OT protocols not strictly followed</a:t>
            </a:r>
          </a:p>
          <a:p>
            <a:r>
              <a:rPr lang="en-US" dirty="0" smtClean="0"/>
              <a:t>Separate space not available for </a:t>
            </a:r>
            <a:r>
              <a:rPr lang="en-US" dirty="0" err="1" smtClean="0"/>
              <a:t>counselling</a:t>
            </a:r>
            <a:endParaRPr lang="en-US" dirty="0" smtClean="0"/>
          </a:p>
          <a:p>
            <a:r>
              <a:rPr lang="en-US" dirty="0" smtClean="0"/>
              <a:t>IEC material on permanent methods absent</a:t>
            </a:r>
          </a:p>
          <a:p>
            <a:r>
              <a:rPr lang="en-US" dirty="0" smtClean="0"/>
              <a:t>Complaint box/register not available in 1/3 places</a:t>
            </a:r>
          </a:p>
          <a:p>
            <a:r>
              <a:rPr lang="en-US" dirty="0" smtClean="0"/>
              <a:t>Consent not taken before surgery in 18% of cases</a:t>
            </a:r>
          </a:p>
          <a:p>
            <a:r>
              <a:rPr lang="en-US" dirty="0" smtClean="0"/>
              <a:t>More than 70% women found wincing during surgery </a:t>
            </a:r>
          </a:p>
          <a:p>
            <a:endParaRPr lang="en-US" dirty="0" smtClean="0"/>
          </a:p>
          <a:p>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Study on PPIUCD services in Maharashtra</a:t>
            </a:r>
            <a:endParaRPr lang="en-IN" dirty="0"/>
          </a:p>
        </p:txBody>
      </p:sp>
      <p:sp>
        <p:nvSpPr>
          <p:cNvPr id="3" name="Content Placeholder 2"/>
          <p:cNvSpPr>
            <a:spLocks noGrp="1"/>
          </p:cNvSpPr>
          <p:nvPr>
            <p:ph idx="1"/>
          </p:nvPr>
        </p:nvSpPr>
        <p:spPr/>
        <p:txBody>
          <a:bodyPr>
            <a:normAutofit fontScale="85000" lnSpcReduction="10000"/>
          </a:bodyPr>
          <a:lstStyle/>
          <a:p>
            <a:r>
              <a:rPr lang="en-US" dirty="0" smtClean="0"/>
              <a:t>Study in 18 facilities in 3 districts. Around 350 clients and  38 providers and managers.</a:t>
            </a:r>
          </a:p>
          <a:p>
            <a:r>
              <a:rPr lang="en-US" dirty="0" smtClean="0"/>
              <a:t>Observations – 18 facilities, 8 PPIUCD procedures</a:t>
            </a:r>
          </a:p>
          <a:p>
            <a:r>
              <a:rPr lang="en-US" dirty="0" smtClean="0"/>
              <a:t>63% aware of PPIUCD insertion. </a:t>
            </a:r>
          </a:p>
          <a:p>
            <a:r>
              <a:rPr lang="en-US" dirty="0" smtClean="0"/>
              <a:t>Over half of all women with insertion reported consent not taken during delivery time before insertion.</a:t>
            </a:r>
          </a:p>
          <a:p>
            <a:r>
              <a:rPr lang="en-US" dirty="0" err="1" smtClean="0"/>
              <a:t>Counselling</a:t>
            </a:r>
            <a:r>
              <a:rPr lang="en-US" dirty="0" smtClean="0"/>
              <a:t> done after delivery, not during ANC period.</a:t>
            </a:r>
          </a:p>
          <a:p>
            <a:r>
              <a:rPr lang="en-US" dirty="0" smtClean="0"/>
              <a:t>Providers feel pressure of targets -10/16</a:t>
            </a:r>
          </a:p>
          <a:p>
            <a:r>
              <a:rPr lang="en-US" dirty="0" smtClean="0"/>
              <a:t>Providers –  mostly </a:t>
            </a:r>
            <a:r>
              <a:rPr lang="en-US" dirty="0" err="1" smtClean="0"/>
              <a:t>counselling</a:t>
            </a:r>
            <a:r>
              <a:rPr lang="en-US" dirty="0" smtClean="0"/>
              <a:t> done during delivery</a:t>
            </a:r>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Maharashtra Indicators (National Health Profile 2017)</a:t>
            </a:r>
            <a:endParaRPr lang="en-IN" dirty="0"/>
          </a:p>
        </p:txBody>
      </p:sp>
      <p:sp>
        <p:nvSpPr>
          <p:cNvPr id="3" name="Content Placeholder 2"/>
          <p:cNvSpPr>
            <a:spLocks noGrp="1"/>
          </p:cNvSpPr>
          <p:nvPr>
            <p:ph idx="1"/>
          </p:nvPr>
        </p:nvSpPr>
        <p:spPr/>
        <p:txBody>
          <a:bodyPr>
            <a:normAutofit/>
          </a:bodyPr>
          <a:lstStyle/>
          <a:p>
            <a:r>
              <a:rPr lang="en-US" dirty="0" smtClean="0"/>
              <a:t>Decadal Population Growth Rate  - 16 % (India 17.7%)</a:t>
            </a:r>
          </a:p>
          <a:p>
            <a:r>
              <a:rPr lang="en-US" dirty="0" smtClean="0"/>
              <a:t>Birth Rate – 16.5 in 2013  and 2014 and 16.3 in 2015 </a:t>
            </a:r>
          </a:p>
          <a:p>
            <a:r>
              <a:rPr lang="en-US" dirty="0" smtClean="0"/>
              <a:t>TFR </a:t>
            </a:r>
            <a:r>
              <a:rPr lang="en-US" dirty="0" smtClean="0"/>
              <a:t>– 1.8 (India – 2.3) for 2014 and 2015</a:t>
            </a:r>
          </a:p>
          <a:p>
            <a:r>
              <a:rPr lang="en-US" dirty="0" smtClean="0"/>
              <a:t>Unmet </a:t>
            </a:r>
            <a:r>
              <a:rPr lang="en-US" dirty="0" smtClean="0"/>
              <a:t>Need – 9.7% - total    4.3% - spacing  (India 12.9% and 5.7 %)</a:t>
            </a:r>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be done?</a:t>
            </a:r>
            <a:endParaRPr lang="en-IN" dirty="0"/>
          </a:p>
        </p:txBody>
      </p:sp>
      <p:sp>
        <p:nvSpPr>
          <p:cNvPr id="3" name="Content Placeholder 2"/>
          <p:cNvSpPr>
            <a:spLocks noGrp="1"/>
          </p:cNvSpPr>
          <p:nvPr>
            <p:ph idx="1"/>
          </p:nvPr>
        </p:nvSpPr>
        <p:spPr/>
        <p:txBody>
          <a:bodyPr/>
          <a:lstStyle/>
          <a:p>
            <a:r>
              <a:rPr lang="en-US" dirty="0" smtClean="0"/>
              <a:t>In </a:t>
            </a:r>
            <a:r>
              <a:rPr lang="en-US" dirty="0" err="1" smtClean="0"/>
              <a:t>programmes</a:t>
            </a:r>
            <a:r>
              <a:rPr lang="en-US" dirty="0" smtClean="0"/>
              <a:t>?</a:t>
            </a:r>
          </a:p>
          <a:p>
            <a:r>
              <a:rPr lang="en-US" dirty="0" smtClean="0"/>
              <a:t>In service provision?</a:t>
            </a:r>
          </a:p>
          <a:p>
            <a:r>
              <a:rPr lang="en-US" dirty="0" smtClean="0"/>
              <a:t>In medical education?</a:t>
            </a:r>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1860</TotalTime>
  <Words>736</Words>
  <Application>Microsoft Office PowerPoint</Application>
  <PresentationFormat>On-screen Show (4:3)</PresentationFormat>
  <Paragraphs>77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Rights Based Contraceptive Services WHO and GOI standards  </vt:lpstr>
      <vt:lpstr>Gender issues in ‘Family Planning’ Programmes?</vt:lpstr>
      <vt:lpstr>Family Planning (?)</vt:lpstr>
      <vt:lpstr>QUIZ/DEBATE</vt:lpstr>
      <vt:lpstr>Global  processes around FP</vt:lpstr>
      <vt:lpstr>ICPD 1994: Reproductive Health</vt:lpstr>
      <vt:lpstr>Reproductive Rights </vt:lpstr>
      <vt:lpstr> WHO Principles and Recommendations for contraceptive information and services  </vt:lpstr>
      <vt:lpstr>Commitments and Standards: India</vt:lpstr>
      <vt:lpstr>Ministry of Health and Family Welfare Manuals- few examples</vt:lpstr>
      <vt:lpstr>Supreme Court Judgment 2016</vt:lpstr>
      <vt:lpstr>Study on Quality of sterilisation services in Maharashtra (GOM and  UNFPA)</vt:lpstr>
      <vt:lpstr>Study on PPIUCD services in Maharashtra</vt:lpstr>
      <vt:lpstr>Maharashtra Indicators (National Health Profile 2017)</vt:lpstr>
      <vt:lpstr>What should be done?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Advocates’ Guide for Rights Based Contraceptive Services</dc:title>
  <dc:creator>admin</dc:creator>
  <cp:lastModifiedBy>Admin</cp:lastModifiedBy>
  <cp:revision>12</cp:revision>
  <dcterms:created xsi:type="dcterms:W3CDTF">2014-12-08T00:32:36Z</dcterms:created>
  <dcterms:modified xsi:type="dcterms:W3CDTF">2018-04-10T04:14:00Z</dcterms:modified>
</cp:coreProperties>
</file>